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57" r:id="rId4"/>
    <p:sldId id="267" r:id="rId5"/>
    <p:sldId id="266" r:id="rId6"/>
    <p:sldId id="259" r:id="rId7"/>
    <p:sldId id="269" r:id="rId8"/>
    <p:sldId id="261" r:id="rId9"/>
    <p:sldId id="262" r:id="rId10"/>
    <p:sldId id="268" r:id="rId11"/>
    <p:sldId id="270" r:id="rId12"/>
    <p:sldId id="260" r:id="rId13"/>
    <p:sldId id="265" r:id="rId14"/>
  </p:sldIdLst>
  <p:sldSz cx="14630400" cy="8229600"/>
  <p:notesSz cx="8229600" cy="14630400"/>
  <p:embeddedFontLst>
    <p:embeddedFont>
      <p:font typeface="Arial Black" panose="020B0A04020102020204" pitchFamily="34" charset="0"/>
      <p:bold r:id="rId16"/>
    </p:embeddedFont>
    <p:embeddedFont>
      <p:font typeface="Microsoft GothicNeo" panose="020B0500000101010101" pitchFamily="50" charset="-127"/>
      <p:regular r:id="rId17"/>
      <p:bold r:id="rId18"/>
    </p:embeddedFont>
    <p:embeddedFont>
      <p:font typeface="맑은 고딕" panose="020B0503020000020004" pitchFamily="50" charset="-127"/>
      <p:regular r:id="rId19"/>
      <p:bold r:id="rId20"/>
    </p:embeddedFont>
    <p:embeddedFont>
      <p:font typeface="휴먼둥근헤드라인" panose="02030504000101010101" pitchFamily="18" charset="-127"/>
      <p:regular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건 허" initials="건허" lastIdx="1" clrIdx="0">
    <p:extLst>
      <p:ext uri="{19B8F6BF-5375-455C-9EA6-DF929625EA0E}">
        <p15:presenceInfo xmlns:p15="http://schemas.microsoft.com/office/powerpoint/2012/main" userId="b02e8ab19b49e1f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DC57D8-9679-13A6-1CB8-2B95C9BA33C1}" v="147" dt="2024-11-26T14:32:02.217"/>
    <p1510:client id="{3A4F0A5A-DF57-3F91-ECEF-5EAA0BF82DE9}" v="219" dt="2024-11-26T14:16:13.8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92" autoAdjust="0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139" y="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Relationship Id="rId27" Type="http://schemas.microsoft.com/office/2015/10/relationships/revisionInfo" Target="revisionInfo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gif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08CBD7-FDCF-4C96-AD95-2E45A8C2C7A1}" type="datetimeFigureOut">
              <a:t>2024-11-27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16D0D6-CC6E-40C2-A71C-36942894E0AA}" type="slidenum"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9071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97472-83FE-4FE2-3FAE-BAAC23CACF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1C559A-5A45-3C73-C992-8C1B4CF6EE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D33E6C-A653-3CC3-E35A-7C4E88D1A8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347E02-E829-3C1E-F45C-3353746D582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1614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2770C3-6F5B-F903-1F0E-C5940A976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4695E79-0785-E600-2D3F-C3ABB0B17B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6AC9AF-21B1-C020-5ADE-0B2A248073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49DCC1-A481-4683-1624-47E02BF511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2892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F2EDD3-6186-376A-470A-44CE8B1212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36C423-95E0-429A-D254-9C90EFF171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D26D3C-88C0-0C2A-1B13-03A1F6601C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B102BC-BA25-F00E-A588-C82FB049AB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311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6F949E-7E71-C6F3-A2B2-4A51DA74DD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5D04A2-8721-B902-C015-6B3B168A17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D184BC-7221-63CE-CC83-85AB23DE1F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6D3FBE-EC03-8BD4-26B0-983603AA8C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5455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02D87E-8293-410C-644F-192BB66383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CA54F9D-1BBF-AA2B-D8BD-75856C0910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397180C-62B8-EBB6-2896-99B0B6AD3B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8F0FBA-D03B-87B5-4921-0C2EC4ACA4C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8693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5.mp4"/><Relationship Id="rId7" Type="http://schemas.openxmlformats.org/officeDocument/2006/relationships/image" Target="../media/image13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5.mp4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gif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217641" y="3264020"/>
            <a:ext cx="1035388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9600" dirty="0">
                <a:solidFill>
                  <a:srgbClr val="3257B8"/>
                </a:solidFill>
                <a:latin typeface="Arial Black"/>
                <a:ea typeface="Roboto Slab"/>
                <a:cs typeface="Roboto Slab"/>
              </a:rPr>
              <a:t>DALANG, </a:t>
            </a:r>
            <a:endParaRPr lang="en-US" sz="9600" dirty="0">
              <a:latin typeface="Arial Black"/>
              <a:ea typeface="Roboto Slab"/>
              <a:cs typeface="Roboto Slab"/>
            </a:endParaRPr>
          </a:p>
        </p:txBody>
      </p:sp>
      <p:sp>
        <p:nvSpPr>
          <p:cNvPr id="4" name="Text 1"/>
          <p:cNvSpPr/>
          <p:nvPr/>
        </p:nvSpPr>
        <p:spPr>
          <a:xfrm>
            <a:off x="2217641" y="5080160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ko-KR" altLang="en-US" sz="36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이 하나로만 된다고요?</a:t>
            </a:r>
          </a:p>
        </p:txBody>
      </p:sp>
      <p:pic>
        <p:nvPicPr>
          <p:cNvPr id="8" name="그림 7" descr="텍스트, 디자인, 그래픽, 스크린샷이(가) 표시된 사진&#10;&#10;자동 생성된 설명">
            <a:extLst>
              <a:ext uri="{FF2B5EF4-FFF2-40B4-BE49-F238E27FC236}">
                <a16:creationId xmlns:a16="http://schemas.microsoft.com/office/drawing/2014/main" id="{05535E86-5867-0657-A08D-0FA4B6BFB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2009" y="1776729"/>
            <a:ext cx="4399313" cy="439213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81000" dist="762000" dir="3300000">
              <a:srgbClr val="000000">
                <a:alpha val="40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  <p:sp>
        <p:nvSpPr>
          <p:cNvPr id="2" name="Text 1">
            <a:extLst>
              <a:ext uri="{FF2B5EF4-FFF2-40B4-BE49-F238E27FC236}">
                <a16:creationId xmlns:a16="http://schemas.microsoft.com/office/drawing/2014/main" id="{C0102ACF-AB0E-BE9C-F569-9458543E9B59}"/>
              </a:ext>
            </a:extLst>
          </p:cNvPr>
          <p:cNvSpPr/>
          <p:nvPr/>
        </p:nvSpPr>
        <p:spPr>
          <a:xfrm>
            <a:off x="785081" y="69548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ko-KR" altLang="en-US" sz="3600" b="1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서울 </a:t>
            </a:r>
            <a:r>
              <a:rPr lang="en-US" altLang="ko-KR" sz="36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4</a:t>
            </a:r>
            <a:r>
              <a:rPr lang="ko-KR" altLang="en-US" sz="36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반</a:t>
            </a:r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A1CCC0D1-49EC-83D9-471E-E7E238054C5B}"/>
              </a:ext>
            </a:extLst>
          </p:cNvPr>
          <p:cNvSpPr/>
          <p:nvPr/>
        </p:nvSpPr>
        <p:spPr>
          <a:xfrm>
            <a:off x="9083111" y="666535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altLang="ko-KR" sz="36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9</a:t>
            </a:r>
            <a:r>
              <a:rPr lang="ko-KR" altLang="en-US" sz="36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팀</a:t>
            </a:r>
            <a:br>
              <a:rPr lang="en-US" altLang="ko-KR" sz="36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36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허건</a:t>
            </a:r>
            <a:r>
              <a:rPr lang="en-US" altLang="ko-KR" sz="36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ko-KR" altLang="en-US" sz="3600" b="1" dirty="0" err="1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서석주</a:t>
            </a:r>
            <a:endParaRPr lang="ko-KR" altLang="en-US" sz="3600" b="1" dirty="0">
              <a:solidFill>
                <a:srgbClr val="15213F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004F67-C446-42D2-8305-D0BCDA4E8D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D5C067A8-FE97-C894-F9E8-3181178F273E}"/>
              </a:ext>
            </a:extLst>
          </p:cNvPr>
          <p:cNvSpPr/>
          <p:nvPr/>
        </p:nvSpPr>
        <p:spPr>
          <a:xfrm rot="2700000">
            <a:off x="110960" y="-4812390"/>
            <a:ext cx="2943587" cy="12792349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ED5883B5-CAED-A234-505A-FD7F79F4A081}"/>
              </a:ext>
            </a:extLst>
          </p:cNvPr>
          <p:cNvSpPr/>
          <p:nvPr/>
        </p:nvSpPr>
        <p:spPr>
          <a:xfrm>
            <a:off x="467219" y="689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altLang="ko-KR" sz="3600" dirty="0">
                <a:solidFill>
                  <a:schemeClr val="accent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AI </a:t>
            </a:r>
            <a:r>
              <a:rPr lang="ko-KR" altLang="en-US" sz="3600" dirty="0">
                <a:solidFill>
                  <a:schemeClr val="accent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활용 내역 </a:t>
            </a:r>
            <a:r>
              <a:rPr lang="en-US" altLang="ko-KR" sz="3600" dirty="0">
                <a:solidFill>
                  <a:schemeClr val="accent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– </a:t>
            </a:r>
            <a:r>
              <a:rPr lang="en-US" altLang="ko-KR" sz="24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PPT </a:t>
            </a:r>
            <a:r>
              <a:rPr lang="ko-KR" altLang="en-US" sz="24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제작</a:t>
            </a:r>
            <a:endParaRPr lang="ko-KR" altLang="en-US" sz="3600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pic>
        <p:nvPicPr>
          <p:cNvPr id="13" name="ppt제작2">
            <a:hlinkClick r:id="" action="ppaction://media"/>
            <a:extLst>
              <a:ext uri="{FF2B5EF4-FFF2-40B4-BE49-F238E27FC236}">
                <a16:creationId xmlns:a16="http://schemas.microsoft.com/office/drawing/2014/main" id="{E3A0D46E-934C-F754-A9BB-F6DCA7C70B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848974" y="2620005"/>
            <a:ext cx="6781426" cy="404824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408E4A4-E091-6FBC-6E26-4EB1A6E56932}"/>
              </a:ext>
            </a:extLst>
          </p:cNvPr>
          <p:cNvSpPr txBox="1"/>
          <p:nvPr/>
        </p:nvSpPr>
        <p:spPr>
          <a:xfrm>
            <a:off x="213360" y="1894580"/>
            <a:ext cx="93268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PPT </a:t>
            </a:r>
            <a:r>
              <a:rPr lang="ko-KR" altLang="en-US" sz="24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제작 생성형 </a:t>
            </a:r>
            <a:r>
              <a:rPr lang="en-US" altLang="ko-KR" sz="24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ai – </a:t>
            </a:r>
            <a:r>
              <a:rPr lang="en-US" altLang="ko-KR" sz="2400" b="1" dirty="0" err="1">
                <a:solidFill>
                  <a:srgbClr val="FF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gamma.app</a:t>
            </a:r>
            <a:endParaRPr lang="ko-KR" altLang="en-US" sz="2400" b="1" dirty="0">
              <a:solidFill>
                <a:srgbClr val="FF0000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7B51D71-64A9-9346-0DEE-874870498A9E}"/>
              </a:ext>
            </a:extLst>
          </p:cNvPr>
          <p:cNvSpPr txBox="1"/>
          <p:nvPr/>
        </p:nvSpPr>
        <p:spPr>
          <a:xfrm>
            <a:off x="7848974" y="1905802"/>
            <a:ext cx="93268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>
                <a:solidFill>
                  <a:schemeClr val="accent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결과물</a:t>
            </a:r>
          </a:p>
        </p:txBody>
      </p:sp>
      <p:pic>
        <p:nvPicPr>
          <p:cNvPr id="3" name="ppt제작 - Trim">
            <a:hlinkClick r:id="" action="ppaction://media"/>
            <a:extLst>
              <a:ext uri="{FF2B5EF4-FFF2-40B4-BE49-F238E27FC236}">
                <a16:creationId xmlns:a16="http://schemas.microsoft.com/office/drawing/2014/main" id="{30C8561E-1E3A-DC56-DF97-3AA3ADF5DAE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" y="2620005"/>
            <a:ext cx="7848974" cy="4048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843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66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85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997360-D6AD-2A27-B8FC-AA48787CCD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B85E17BB-FEBA-5D82-E1D2-0C7E939649DB}"/>
              </a:ext>
            </a:extLst>
          </p:cNvPr>
          <p:cNvSpPr/>
          <p:nvPr/>
        </p:nvSpPr>
        <p:spPr>
          <a:xfrm rot="2700000">
            <a:off x="110960" y="-4812390"/>
            <a:ext cx="2943587" cy="12792349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71B6DDF1-53DE-69E0-415D-A901C4DA338B}"/>
              </a:ext>
            </a:extLst>
          </p:cNvPr>
          <p:cNvSpPr/>
          <p:nvPr/>
        </p:nvSpPr>
        <p:spPr>
          <a:xfrm>
            <a:off x="467219" y="689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altLang="ko-KR" sz="3600" dirty="0">
                <a:solidFill>
                  <a:schemeClr val="accent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AI </a:t>
            </a:r>
            <a:r>
              <a:rPr lang="ko-KR" altLang="en-US" sz="3600" dirty="0">
                <a:solidFill>
                  <a:schemeClr val="accent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활용 내역 </a:t>
            </a:r>
            <a:r>
              <a:rPr lang="en-US" altLang="ko-KR" sz="4800" dirty="0">
                <a:solidFill>
                  <a:schemeClr val="accent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– </a:t>
            </a:r>
            <a:r>
              <a:rPr lang="ko-KR" altLang="en-US" sz="24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애니메이션 제작</a:t>
            </a:r>
            <a:endParaRPr lang="ko-KR" altLang="en-US" sz="3600" dirty="0">
              <a:solidFill>
                <a:schemeClr val="accent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53C6F6C-713B-F344-ABCD-B959123CC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945" y="1598995"/>
            <a:ext cx="6832368" cy="325600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6AD620C-803D-E814-1770-CC88472627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219" y="4924410"/>
            <a:ext cx="4684904" cy="31639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0C3C765-8AD1-F264-C297-B7A6D78357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2629" y="2379370"/>
            <a:ext cx="5519738" cy="57089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4755F7-9166-3C80-3240-0E030C55C927}"/>
              </a:ext>
            </a:extLst>
          </p:cNvPr>
          <p:cNvSpPr txBox="1"/>
          <p:nvPr/>
        </p:nvSpPr>
        <p:spPr>
          <a:xfrm>
            <a:off x="1753767" y="2903833"/>
            <a:ext cx="93268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번역 </a:t>
            </a:r>
            <a:r>
              <a:rPr lang="en-US" altLang="ko-KR" sz="36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ai – </a:t>
            </a:r>
            <a:r>
              <a:rPr lang="en-US" altLang="ko-KR" sz="3600" b="1" dirty="0" err="1">
                <a:solidFill>
                  <a:srgbClr val="0070C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papago</a:t>
            </a:r>
            <a:endParaRPr lang="ko-KR" altLang="en-US" sz="3600" b="1" dirty="0">
              <a:solidFill>
                <a:srgbClr val="0070C0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EA88F6-A7A9-96D1-F042-60E2445B622C}"/>
              </a:ext>
            </a:extLst>
          </p:cNvPr>
          <p:cNvSpPr txBox="1"/>
          <p:nvPr/>
        </p:nvSpPr>
        <p:spPr>
          <a:xfrm>
            <a:off x="8428908" y="4855002"/>
            <a:ext cx="932688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간단한 애니메이션 제작을 </a:t>
            </a:r>
            <a:br>
              <a:rPr lang="en-US" altLang="ko-KR" sz="32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32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위한</a:t>
            </a:r>
            <a:r>
              <a:rPr lang="en-US" altLang="ko-KR" sz="32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32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생성형 </a:t>
            </a:r>
            <a:r>
              <a:rPr lang="en-US" altLang="ko-KR" sz="32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ai</a:t>
            </a:r>
            <a:r>
              <a:rPr lang="ko-KR" altLang="en-US" sz="32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32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– </a:t>
            </a:r>
            <a:r>
              <a:rPr lang="en-US" altLang="ko-KR" sz="3200" b="1" dirty="0">
                <a:solidFill>
                  <a:srgbClr val="FFFF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v0.dev</a:t>
            </a:r>
            <a:endParaRPr lang="ko-KR" altLang="en-US" sz="3200" b="1" dirty="0">
              <a:solidFill>
                <a:srgbClr val="FFFF00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408996-FC03-B35D-73B5-E8E52562A1F4}"/>
              </a:ext>
            </a:extLst>
          </p:cNvPr>
          <p:cNvSpPr txBox="1"/>
          <p:nvPr/>
        </p:nvSpPr>
        <p:spPr>
          <a:xfrm>
            <a:off x="559874" y="5049955"/>
            <a:ext cx="932688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프롬프트 제작을 위한</a:t>
            </a:r>
            <a:br>
              <a:rPr lang="en-US" altLang="ko-KR" sz="32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32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생성형 </a:t>
            </a:r>
            <a:r>
              <a:rPr lang="en-US" altLang="ko-KR" sz="32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ai</a:t>
            </a:r>
            <a:r>
              <a:rPr lang="ko-KR" altLang="en-US" sz="32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32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– </a:t>
            </a:r>
            <a:r>
              <a:rPr lang="en-US" altLang="ko-KR" sz="3200" b="1" dirty="0">
                <a:solidFill>
                  <a:srgbClr val="FFFF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ChatGPT</a:t>
            </a:r>
            <a:endParaRPr lang="ko-KR" altLang="en-US" sz="3200" b="1" dirty="0">
              <a:solidFill>
                <a:srgbClr val="FFFF00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0B391F8-DCC9-B2B5-6061-C4DC375683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21052" y="168649"/>
            <a:ext cx="1942129" cy="180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09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1B1DDE3B-AD8E-29F5-8218-8CDE23C9E182}"/>
              </a:ext>
            </a:extLst>
          </p:cNvPr>
          <p:cNvSpPr/>
          <p:nvPr/>
        </p:nvSpPr>
        <p:spPr>
          <a:xfrm rot="2700000">
            <a:off x="110960" y="-4812390"/>
            <a:ext cx="2943587" cy="12792349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 0"/>
          <p:cNvSpPr/>
          <p:nvPr/>
        </p:nvSpPr>
        <p:spPr>
          <a:xfrm>
            <a:off x="760095" y="597218"/>
            <a:ext cx="5429369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800" b="1" dirty="0" err="1">
                <a:solidFill>
                  <a:srgbClr val="3257B8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주요</a:t>
            </a:r>
            <a:r>
              <a:rPr lang="en-US" sz="4800" b="1" dirty="0">
                <a:solidFill>
                  <a:srgbClr val="3257B8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4800" b="1" dirty="0">
                <a:solidFill>
                  <a:srgbClr val="3257B8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강점</a:t>
            </a:r>
            <a:endParaRPr lang="en-US" sz="48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095" y="1601629"/>
            <a:ext cx="542925" cy="5429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0095" y="2361724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ko-KR" altLang="en-US" sz="21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필수 구현 </a:t>
            </a:r>
            <a:r>
              <a:rPr lang="ko-KR" altLang="en-US" sz="2100" b="1" dirty="0">
                <a:solidFill>
                  <a:srgbClr val="FF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요구 사항 완료</a:t>
            </a:r>
            <a:endParaRPr lang="en-US" sz="2100" b="1" dirty="0">
              <a:solidFill>
                <a:srgbClr val="FF0000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6" name="Text 2"/>
          <p:cNvSpPr/>
          <p:nvPr/>
        </p:nvSpPr>
        <p:spPr>
          <a:xfrm>
            <a:off x="760095" y="2831306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PJT</a:t>
            </a:r>
            <a:r>
              <a:rPr lang="ko-KR" altLang="en-US" sz="17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에서 요구하는</a:t>
            </a:r>
            <a:r>
              <a:rPr lang="en-US" altLang="ko-KR" sz="17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ko-KR" altLang="en-US" sz="1700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싸피</a:t>
            </a:r>
            <a:r>
              <a:rPr lang="ko-KR" altLang="en-US" sz="17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커리큘럼을 통해 구현 가능한 기능</a:t>
            </a:r>
            <a:endParaRPr lang="en-US" sz="17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095" y="3593665"/>
            <a:ext cx="542925" cy="54292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0095" y="4353760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ko-KR" altLang="en-US" sz="21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시원시원한 </a:t>
            </a:r>
            <a:r>
              <a:rPr lang="en-US" altLang="ko-KR" sz="21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UI / UX</a:t>
            </a:r>
            <a:r>
              <a:rPr lang="ko-KR" altLang="en-US" sz="21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endParaRPr lang="en-US" sz="21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9" name="Text 4"/>
          <p:cNvSpPr/>
          <p:nvPr/>
        </p:nvSpPr>
        <p:spPr>
          <a:xfrm>
            <a:off x="760095" y="4814295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Frontend</a:t>
            </a:r>
            <a:r>
              <a:rPr lang="ko-KR" altLang="en-US" sz="170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의 스타일에 대한 통일성</a:t>
            </a:r>
            <a:br>
              <a:rPr lang="en-US" altLang="ko-KR" sz="170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en-US" altLang="ko-KR" sz="1700" b="1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SIMPLE, MODERN, BLUE+WHITE</a:t>
            </a:r>
            <a:endParaRPr lang="en-US" sz="17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095" y="6058853"/>
            <a:ext cx="542925" cy="54292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0095" y="6818947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GAMIFICATION</a:t>
            </a:r>
            <a:endParaRPr lang="en-US" sz="21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2" name="Text 6"/>
          <p:cNvSpPr/>
          <p:nvPr/>
        </p:nvSpPr>
        <p:spPr>
          <a:xfrm>
            <a:off x="760095" y="7288530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MAU </a:t>
            </a:r>
            <a:r>
              <a:rPr lang="ko-KR" altLang="en-US" sz="170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확보를 위한</a:t>
            </a:r>
            <a:r>
              <a:rPr lang="en-US" altLang="ko-KR" sz="170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170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다양한 게임 및 애니메이션 설정 구현</a:t>
            </a:r>
            <a:endParaRPr lang="en-US" sz="17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838F2E6-204B-9E34-4234-0D4DD9F921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54917" y="566242"/>
            <a:ext cx="3648584" cy="709711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0A35C2E5-1E83-3759-F120-BF5702295FC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79435" y="3371696"/>
            <a:ext cx="3820058" cy="38676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9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B83FC39-D87A-6045-416F-09DA05D82203}"/>
              </a:ext>
            </a:extLst>
          </p:cNvPr>
          <p:cNvSpPr/>
          <p:nvPr/>
        </p:nvSpPr>
        <p:spPr>
          <a:xfrm rot="2700000">
            <a:off x="110960" y="-4812390"/>
            <a:ext cx="2943587" cy="12792349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257B8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향후 계획 및 질의응답</a:t>
            </a:r>
            <a:endParaRPr lang="en-US" sz="445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257B8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향후 계획</a:t>
            </a:r>
            <a:endParaRPr lang="en-US" sz="22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4" name="Text 2"/>
          <p:cNvSpPr/>
          <p:nvPr/>
        </p:nvSpPr>
        <p:spPr>
          <a:xfrm>
            <a:off x="78617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AutoNum type="arabicPeriod"/>
            </a:pPr>
            <a:r>
              <a:rPr lang="ko-KR" alt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배포 구현</a:t>
            </a:r>
            <a:endParaRPr lang="en-US" altLang="ko-KR" sz="1750" dirty="0">
              <a:solidFill>
                <a:srgbClr val="15213F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ts val="2850"/>
              </a:lnSpc>
              <a:buAutoNum type="arabicPeriod"/>
            </a:pPr>
            <a:r>
              <a:rPr lang="ko-KR" alt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게임 점수의 </a:t>
            </a:r>
            <a:r>
              <a:rPr lang="ko-KR" altLang="en-US" sz="1750" dirty="0" err="1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마일리지화</a:t>
            </a:r>
            <a:r>
              <a:rPr lang="ko-KR" alt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  <a:sym typeface="Wingdings" panose="05000000000000000000" pitchFamily="2" charset="2"/>
              </a:rPr>
              <a:t>활용 방안 모색</a:t>
            </a:r>
            <a:endParaRPr lang="en-US" altLang="ko-KR" sz="1750" dirty="0">
              <a:solidFill>
                <a:srgbClr val="15213F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ts val="2850"/>
              </a:lnSpc>
              <a:buAutoNum type="arabicPeriod"/>
            </a:pPr>
            <a:endParaRPr lang="en-US" sz="175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257B8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질의응답</a:t>
            </a:r>
            <a:endParaRPr lang="en-US" sz="22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DALANG 프로젝트에 대해 궁금하신 점이 있으시면 질문해 주시기 바랍니다.</a:t>
            </a:r>
            <a:endParaRPr lang="en-US" sz="175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E65A350B-2E3A-0ED5-6EAD-F29651B6A767}"/>
              </a:ext>
            </a:extLst>
          </p:cNvPr>
          <p:cNvSpPr/>
          <p:nvPr/>
        </p:nvSpPr>
        <p:spPr>
          <a:xfrm rot="2700000">
            <a:off x="110960" y="-4812390"/>
            <a:ext cx="2943587" cy="12792349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 0"/>
          <p:cNvSpPr/>
          <p:nvPr/>
        </p:nvSpPr>
        <p:spPr>
          <a:xfrm>
            <a:off x="793790" y="60553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257B8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프로젝트 목표</a:t>
            </a:r>
            <a:endParaRPr lang="en-US" sz="445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E2FFD26B-1D4A-93F4-6AA0-9B21EA8CE5A5}"/>
              </a:ext>
            </a:extLst>
          </p:cNvPr>
          <p:cNvGrpSpPr/>
          <p:nvPr/>
        </p:nvGrpSpPr>
        <p:grpSpPr>
          <a:xfrm>
            <a:off x="793790" y="5187724"/>
            <a:ext cx="7608773" cy="1248251"/>
            <a:chOff x="793790" y="5187724"/>
            <a:chExt cx="7608773" cy="1248251"/>
          </a:xfrm>
        </p:grpSpPr>
        <p:sp>
          <p:nvSpPr>
            <p:cNvPr id="4" name="Shape 1"/>
            <p:cNvSpPr/>
            <p:nvPr/>
          </p:nvSpPr>
          <p:spPr>
            <a:xfrm>
              <a:off x="793790" y="5187724"/>
              <a:ext cx="1124256" cy="1124256"/>
            </a:xfrm>
            <a:prstGeom prst="roundRect">
              <a:avLst>
                <a:gd name="adj" fmla="val 6667"/>
              </a:avLst>
            </a:prstGeom>
            <a:solidFill>
              <a:srgbClr val="E9ECF2"/>
            </a:solidFill>
            <a:ln/>
          </p:spPr>
        </p:sp>
        <p:sp>
          <p:nvSpPr>
            <p:cNvPr id="5" name="Text 2"/>
            <p:cNvSpPr/>
            <p:nvPr/>
          </p:nvSpPr>
          <p:spPr>
            <a:xfrm>
              <a:off x="1161693" y="5690746"/>
              <a:ext cx="310073" cy="74522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4400" b="1" dirty="0">
                  <a:solidFill>
                    <a:srgbClr val="15213F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1</a:t>
              </a:r>
              <a:endParaRPr lang="en-US" sz="44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6" name="Text 3"/>
            <p:cNvSpPr/>
            <p:nvPr/>
          </p:nvSpPr>
          <p:spPr>
            <a:xfrm>
              <a:off x="2157923" y="5357541"/>
              <a:ext cx="6244640" cy="77234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750"/>
                </a:lnSpc>
              </a:pPr>
              <a:r>
                <a:rPr lang="en-US" sz="2200" b="1" dirty="0" err="1">
                  <a:solidFill>
                    <a:srgbClr val="15213F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편리한</a:t>
              </a:r>
              <a:r>
                <a:rPr lang="en-US" sz="2200" b="1" dirty="0">
                  <a:solidFill>
                    <a:srgbClr val="15213F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 </a:t>
              </a:r>
              <a:r>
                <a:rPr lang="en-US" altLang="ko-KR" sz="2200" b="1" dirty="0">
                  <a:solidFill>
                    <a:srgbClr val="15213F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UI, </a:t>
              </a:r>
              <a:r>
                <a:rPr lang="en-US" altLang="ko-KR" sz="2200" b="1" dirty="0" err="1">
                  <a:solidFill>
                    <a:srgbClr val="15213F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UX의</a:t>
              </a:r>
              <a:r>
                <a:rPr lang="en-US" altLang="ko-KR" sz="2200" b="1" dirty="0">
                  <a:solidFill>
                    <a:srgbClr val="15213F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 </a:t>
              </a:r>
              <a:endParaRPr lang="en-US" sz="2200" b="1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  <a:p>
              <a:pPr>
                <a:lnSpc>
                  <a:spcPts val="2750"/>
                </a:lnSpc>
              </a:pPr>
              <a:r>
                <a:rPr lang="ko-KR" altLang="en-US" sz="2200" b="1" dirty="0">
                  <a:solidFill>
                    <a:srgbClr val="15213F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금융</a:t>
              </a:r>
              <a:r>
                <a:rPr lang="en-US" sz="2200" b="1" dirty="0">
                  <a:solidFill>
                    <a:srgbClr val="15213F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 </a:t>
              </a:r>
              <a:r>
                <a:rPr lang="en-US" sz="2200" b="1" dirty="0" err="1">
                  <a:solidFill>
                    <a:srgbClr val="15213F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서비스</a:t>
              </a:r>
              <a:r>
                <a:rPr lang="en-US" sz="2200" b="1" dirty="0">
                  <a:solidFill>
                    <a:srgbClr val="15213F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 </a:t>
              </a:r>
              <a:r>
                <a:rPr lang="en-US" sz="2200" b="1" dirty="0" err="1">
                  <a:solidFill>
                    <a:srgbClr val="15213F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제공</a:t>
              </a:r>
              <a:endParaRPr lang="en-US" sz="22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B02DFA01-0912-14B4-142B-FDD4AE4576EC}"/>
              </a:ext>
            </a:extLst>
          </p:cNvPr>
          <p:cNvGrpSpPr/>
          <p:nvPr/>
        </p:nvGrpSpPr>
        <p:grpSpPr>
          <a:xfrm>
            <a:off x="4899462" y="5187724"/>
            <a:ext cx="9186369" cy="1727563"/>
            <a:chOff x="4899462" y="5187724"/>
            <a:chExt cx="9186369" cy="1727563"/>
          </a:xfrm>
        </p:grpSpPr>
        <p:sp>
          <p:nvSpPr>
            <p:cNvPr id="7" name="Shape 4"/>
            <p:cNvSpPr/>
            <p:nvPr/>
          </p:nvSpPr>
          <p:spPr>
            <a:xfrm>
              <a:off x="4899462" y="5187724"/>
              <a:ext cx="1124256" cy="1124256"/>
            </a:xfrm>
            <a:prstGeom prst="roundRect">
              <a:avLst>
                <a:gd name="adj" fmla="val 6667"/>
              </a:avLst>
            </a:prstGeom>
            <a:solidFill>
              <a:srgbClr val="E9ECF2"/>
            </a:solidFill>
            <a:ln/>
          </p:spPr>
        </p:sp>
        <p:sp>
          <p:nvSpPr>
            <p:cNvPr id="8" name="Text 5"/>
            <p:cNvSpPr/>
            <p:nvPr/>
          </p:nvSpPr>
          <p:spPr>
            <a:xfrm>
              <a:off x="5243552" y="5690746"/>
              <a:ext cx="423012" cy="74522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4400" b="1" dirty="0">
                  <a:solidFill>
                    <a:srgbClr val="15213F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2</a:t>
              </a:r>
              <a:endParaRPr lang="en-US" sz="44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9" name="Text 6"/>
            <p:cNvSpPr/>
            <p:nvPr/>
          </p:nvSpPr>
          <p:spPr>
            <a:xfrm>
              <a:off x="6459538" y="5357542"/>
              <a:ext cx="7626293" cy="155774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750"/>
                </a:lnSpc>
              </a:pPr>
              <a:r>
                <a:rPr lang="ko-KR" altLang="en-US" sz="2200" b="1" dirty="0">
                  <a:solidFill>
                    <a:srgbClr val="15213F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SSAFY 지식의 확장 및 </a:t>
              </a:r>
              <a:br>
                <a:rPr lang="en-US" altLang="ko-KR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</a:br>
              <a:r>
                <a:rPr lang="ko-KR" altLang="en-US" sz="2200" b="1" dirty="0">
                  <a:solidFill>
                    <a:srgbClr val="15213F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추가 스택 숙지</a:t>
              </a:r>
              <a:endParaRPr lang="en-US" altLang="ko-KR" sz="22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  <a:p>
              <a:pPr>
                <a:lnSpc>
                  <a:spcPts val="2750"/>
                </a:lnSpc>
              </a:pPr>
              <a:r>
                <a:rPr lang="en-US" altLang="ko-KR" sz="2200" b="1" dirty="0">
                  <a:solidFill>
                    <a:srgbClr val="15213F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ex) API, </a:t>
              </a:r>
              <a:r>
                <a:rPr lang="en-US" altLang="ko-KR" sz="2200" b="1" dirty="0" err="1">
                  <a:solidFill>
                    <a:srgbClr val="15213F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axios</a:t>
              </a:r>
              <a:endParaRPr 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0A431146-59DD-251C-4BB5-3198DC32ACB0}"/>
              </a:ext>
            </a:extLst>
          </p:cNvPr>
          <p:cNvGrpSpPr/>
          <p:nvPr/>
        </p:nvGrpSpPr>
        <p:grpSpPr>
          <a:xfrm>
            <a:off x="9640133" y="5187724"/>
            <a:ext cx="8980561" cy="1248251"/>
            <a:chOff x="9640133" y="5187724"/>
            <a:chExt cx="8980561" cy="1248251"/>
          </a:xfrm>
        </p:grpSpPr>
        <p:sp>
          <p:nvSpPr>
            <p:cNvPr id="10" name="Shape 7"/>
            <p:cNvSpPr/>
            <p:nvPr/>
          </p:nvSpPr>
          <p:spPr>
            <a:xfrm>
              <a:off x="9640133" y="5187724"/>
              <a:ext cx="1124256" cy="1124256"/>
            </a:xfrm>
            <a:prstGeom prst="roundRect">
              <a:avLst>
                <a:gd name="adj" fmla="val 6667"/>
              </a:avLst>
            </a:prstGeom>
            <a:solidFill>
              <a:srgbClr val="E9ECF2"/>
            </a:solidFill>
            <a:ln/>
          </p:spPr>
        </p:sp>
        <p:sp>
          <p:nvSpPr>
            <p:cNvPr id="11" name="Text 8"/>
            <p:cNvSpPr/>
            <p:nvPr/>
          </p:nvSpPr>
          <p:spPr>
            <a:xfrm>
              <a:off x="9986248" y="5690746"/>
              <a:ext cx="418844" cy="74522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4400" b="1" dirty="0">
                  <a:solidFill>
                    <a:srgbClr val="15213F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3</a:t>
              </a:r>
              <a:endParaRPr lang="en-US" sz="44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2" name="Text 9"/>
            <p:cNvSpPr/>
            <p:nvPr/>
          </p:nvSpPr>
          <p:spPr>
            <a:xfrm>
              <a:off x="11108769" y="5357541"/>
              <a:ext cx="7511925" cy="77234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750"/>
                </a:lnSpc>
              </a:pPr>
              <a:r>
                <a:rPr lang="ko-KR" altLang="en-US" sz="2800" b="1" dirty="0">
                  <a:solidFill>
                    <a:srgbClr val="15213F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사이트 차별화 :</a:t>
              </a:r>
              <a:br>
                <a:rPr lang="ko-KR" altLang="en-US" sz="2800" b="1" dirty="0">
                  <a:solidFill>
                    <a:srgbClr val="15213F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</a:br>
              <a:r>
                <a:rPr lang="ko-KR" altLang="en-US" sz="2800" b="1" dirty="0">
                  <a:solidFill>
                    <a:srgbClr val="FF0000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MAU 확보</a:t>
              </a:r>
            </a:p>
          </p:txBody>
        </p:sp>
      </p:grpSp>
      <p:pic>
        <p:nvPicPr>
          <p:cNvPr id="13" name="그림 1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F878E728-14D5-7AD7-4540-0A32FE0CC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853" y="336063"/>
            <a:ext cx="7506789" cy="42263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Text 0">
            <a:extLst>
              <a:ext uri="{FF2B5EF4-FFF2-40B4-BE49-F238E27FC236}">
                <a16:creationId xmlns:a16="http://schemas.microsoft.com/office/drawing/2014/main" id="{DF6B213B-034B-8AEE-5A9D-684BBA4CB9FC}"/>
              </a:ext>
            </a:extLst>
          </p:cNvPr>
          <p:cNvSpPr/>
          <p:nvPr/>
        </p:nvSpPr>
        <p:spPr>
          <a:xfrm>
            <a:off x="1011505" y="158378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32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- </a:t>
            </a:r>
            <a:r>
              <a:rPr lang="ko-KR" altLang="en-US" sz="32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이 경험을 통해 </a:t>
            </a:r>
            <a:br>
              <a:rPr lang="en-US" altLang="ko-KR" sz="32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32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무엇을 해낼 것인가</a:t>
            </a:r>
            <a:r>
              <a:rPr lang="en-US" altLang="ko-KR" sz="32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?</a:t>
            </a:r>
            <a:endParaRPr lang="en-US" sz="32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475215A5-C154-8307-6480-ACBBA780149C}"/>
              </a:ext>
            </a:extLst>
          </p:cNvPr>
          <p:cNvSpPr/>
          <p:nvPr/>
        </p:nvSpPr>
        <p:spPr>
          <a:xfrm rot="2700000">
            <a:off x="110960" y="-4812390"/>
            <a:ext cx="2943587" cy="12792349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 0"/>
          <p:cNvSpPr/>
          <p:nvPr/>
        </p:nvSpPr>
        <p:spPr>
          <a:xfrm>
            <a:off x="793790" y="689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6000" dirty="0">
                <a:solidFill>
                  <a:srgbClr val="3257B8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Roboto Slab"/>
              </a:rPr>
              <a:t>MAU</a:t>
            </a:r>
            <a:endParaRPr lang="ko-KR" altLang="en-US" sz="6000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3" name="Text 1"/>
          <p:cNvSpPr/>
          <p:nvPr/>
        </p:nvSpPr>
        <p:spPr>
          <a:xfrm>
            <a:off x="972316" y="19587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/>
            <a:r>
              <a:rPr lang="ko-KR" altLang="en-US" sz="3600" b="1" dirty="0">
                <a:solidFill>
                  <a:srgbClr val="3257B8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토스는 왜 </a:t>
            </a:r>
            <a:br>
              <a:rPr lang="ko-KR" altLang="en-US" sz="36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3600" b="1" dirty="0">
                <a:solidFill>
                  <a:srgbClr val="3257B8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이런 걸 만들까?</a:t>
            </a:r>
            <a:endParaRPr lang="en-US" altLang="ko-KR" sz="3600" b="1" dirty="0">
              <a:solidFill>
                <a:srgbClr val="3257B8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pic>
        <p:nvPicPr>
          <p:cNvPr id="8" name="그림 7" descr="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92D207C6-0F93-B68A-F2EC-C91FCF196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4031" y="674649"/>
            <a:ext cx="3562159" cy="6883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그림 8" descr="텍스트, 스크린샷, 그래픽 디자인, 만화 영화이(가) 표시된 사진&#10;&#10;자동 생성된 설명">
            <a:extLst>
              <a:ext uri="{FF2B5EF4-FFF2-40B4-BE49-F238E27FC236}">
                <a16:creationId xmlns:a16="http://schemas.microsoft.com/office/drawing/2014/main" id="{097D9889-CE51-3FC8-FD3B-E5FD3C4D75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3793" y="673100"/>
            <a:ext cx="3945447" cy="6883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 2"/>
          <p:cNvSpPr/>
          <p:nvPr/>
        </p:nvSpPr>
        <p:spPr>
          <a:xfrm>
            <a:off x="90459" y="5731493"/>
            <a:ext cx="5103334" cy="12797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ko-KR" altLang="en-US" sz="4000" b="1" dirty="0">
                <a:solidFill>
                  <a:srgbClr val="514B5F"/>
                </a:solidFill>
                <a:ea typeface="+mn-lt"/>
                <a:cs typeface="+mn-lt"/>
              </a:rPr>
              <a:t>시장에서</a:t>
            </a:r>
            <a:r>
              <a:rPr lang="en-US" altLang="ko-KR" sz="4000" b="1" dirty="0">
                <a:solidFill>
                  <a:srgbClr val="514B5F"/>
                </a:solidFill>
                <a:ea typeface="+mn-lt"/>
                <a:cs typeface="+mn-lt"/>
              </a:rPr>
              <a:t> </a:t>
            </a:r>
            <a:r>
              <a:rPr lang="ko-KR" altLang="en-US" sz="4000" b="1" dirty="0">
                <a:solidFill>
                  <a:srgbClr val="514B5F"/>
                </a:solidFill>
                <a:ea typeface="+mn-lt"/>
                <a:cs typeface="+mn-lt"/>
              </a:rPr>
              <a:t>인식되는</a:t>
            </a:r>
            <a:r>
              <a:rPr lang="en-US" altLang="ko-KR" sz="4000" b="1" dirty="0">
                <a:solidFill>
                  <a:srgbClr val="514B5F"/>
                </a:solidFill>
                <a:ea typeface="+mn-lt"/>
                <a:cs typeface="+mn-lt"/>
              </a:rPr>
              <a:t> </a:t>
            </a:r>
            <a:br>
              <a:rPr lang="en-US" altLang="ko-KR" sz="4000" b="1" dirty="0">
                <a:solidFill>
                  <a:srgbClr val="514B5F"/>
                </a:solidFill>
                <a:ea typeface="+mn-lt"/>
                <a:cs typeface="+mn-lt"/>
              </a:rPr>
            </a:br>
            <a:r>
              <a:rPr lang="ko-KR" altLang="en-US" sz="4000" b="1" dirty="0">
                <a:solidFill>
                  <a:srgbClr val="514B5F"/>
                </a:solidFill>
                <a:ea typeface="+mn-lt"/>
                <a:cs typeface="+mn-lt"/>
              </a:rPr>
              <a:t>"</a:t>
            </a:r>
            <a:r>
              <a:rPr lang="ko-KR" altLang="en-US" sz="4000" b="1" dirty="0">
                <a:solidFill>
                  <a:srgbClr val="FF0000"/>
                </a:solidFill>
                <a:ea typeface="+mn-lt"/>
                <a:cs typeface="+mn-lt"/>
              </a:rPr>
              <a:t>앱의</a:t>
            </a:r>
            <a:r>
              <a:rPr lang="en-US" altLang="ko-KR" sz="4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ko-KR" altLang="en-US" sz="4000" b="1" dirty="0">
                <a:solidFill>
                  <a:srgbClr val="FF0000"/>
                </a:solidFill>
                <a:ea typeface="+mn-lt"/>
                <a:cs typeface="+mn-lt"/>
              </a:rPr>
              <a:t>가치</a:t>
            </a:r>
            <a:r>
              <a:rPr lang="ko-KR" altLang="en-US" sz="4000" b="1" dirty="0">
                <a:solidFill>
                  <a:srgbClr val="514B5F"/>
                </a:solidFill>
                <a:ea typeface="+mn-lt"/>
                <a:cs typeface="+mn-lt"/>
              </a:rPr>
              <a:t>"</a:t>
            </a:r>
            <a:endParaRPr lang="ko-KR" sz="4000" b="1" dirty="0">
              <a:ea typeface="맑은 고딕"/>
              <a:cs typeface="Calibri"/>
            </a:endParaRPr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408C5D23-403A-0CF9-F9A1-AAB3F328776B}"/>
              </a:ext>
            </a:extLst>
          </p:cNvPr>
          <p:cNvSpPr/>
          <p:nvPr/>
        </p:nvSpPr>
        <p:spPr>
          <a:xfrm>
            <a:off x="641324" y="3923464"/>
            <a:ext cx="3712836" cy="1155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/>
            <a:r>
              <a:rPr lang="ko-KR" altLang="en-US" sz="3600" b="1" dirty="0">
                <a:solidFill>
                  <a:srgbClr val="3257B8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결국 마케팅</a:t>
            </a:r>
            <a:r>
              <a:rPr lang="en-US" altLang="ko-KR" sz="3600" b="1" dirty="0">
                <a:solidFill>
                  <a:srgbClr val="3257B8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.</a:t>
            </a:r>
          </a:p>
          <a:p>
            <a:pPr algn="ctr"/>
            <a:r>
              <a:rPr lang="en-US" altLang="ko-KR" sz="2400" b="1" dirty="0">
                <a:solidFill>
                  <a:srgbClr val="3257B8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“</a:t>
            </a:r>
            <a:r>
              <a:rPr lang="ko-KR" altLang="en-US" sz="2400" b="1" dirty="0">
                <a:solidFill>
                  <a:srgbClr val="3257B8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다른 앱 말고 저희 앱 </a:t>
            </a:r>
            <a:r>
              <a:rPr lang="ko-KR" altLang="en-US" sz="2400" b="1" dirty="0" err="1">
                <a:solidFill>
                  <a:srgbClr val="3257B8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써주세용</a:t>
            </a:r>
            <a:r>
              <a:rPr lang="en-US" altLang="ko-KR" sz="2400" b="1" dirty="0">
                <a:solidFill>
                  <a:srgbClr val="3257B8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E97F09-7760-97C4-2D86-9F136CFA90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:a16="http://schemas.microsoft.com/office/drawing/2014/main" id="{49813985-28F1-D825-2FCE-479D76FBD397}"/>
              </a:ext>
            </a:extLst>
          </p:cNvPr>
          <p:cNvSpPr/>
          <p:nvPr/>
        </p:nvSpPr>
        <p:spPr>
          <a:xfrm rot="2700000">
            <a:off x="110960" y="-4812390"/>
            <a:ext cx="2943587" cy="12792349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D47D0B89-EEC7-F8C3-65C5-D6501FE033CD}"/>
              </a:ext>
            </a:extLst>
          </p:cNvPr>
          <p:cNvSpPr/>
          <p:nvPr/>
        </p:nvSpPr>
        <p:spPr>
          <a:xfrm>
            <a:off x="793790" y="661928"/>
            <a:ext cx="57314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rgbClr val="3257B8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계획 수립 및 진행과정</a:t>
            </a:r>
            <a:endParaRPr lang="en-US" sz="445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9C1C78AA-6562-8662-65D4-8152AB0ADD9B}"/>
              </a:ext>
            </a:extLst>
          </p:cNvPr>
          <p:cNvSpPr/>
          <p:nvPr/>
        </p:nvSpPr>
        <p:spPr>
          <a:xfrm>
            <a:off x="793790" y="2419588"/>
            <a:ext cx="1630323" cy="807958"/>
          </a:xfrm>
          <a:prstGeom prst="roundRect">
            <a:avLst>
              <a:gd name="adj" fmla="val 4211"/>
            </a:avLst>
          </a:prstGeom>
          <a:solidFill>
            <a:srgbClr val="E9ECF2"/>
          </a:solidFill>
          <a:ln/>
        </p:spPr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99CB882C-6EC5-D65D-6D3A-E8F7D21F7A5C}"/>
              </a:ext>
            </a:extLst>
          </p:cNvPr>
          <p:cNvSpPr/>
          <p:nvPr/>
        </p:nvSpPr>
        <p:spPr>
          <a:xfrm>
            <a:off x="1020604" y="2596753"/>
            <a:ext cx="11680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1</a:t>
            </a:r>
            <a:endParaRPr lang="en-US" sz="22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3C8B2161-A441-D70A-2861-374913D6BD62}"/>
              </a:ext>
            </a:extLst>
          </p:cNvPr>
          <p:cNvSpPr/>
          <p:nvPr/>
        </p:nvSpPr>
        <p:spPr>
          <a:xfrm>
            <a:off x="1608951" y="2689873"/>
            <a:ext cx="59052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altLang="ko-KR" sz="22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FIGMA</a:t>
            </a:r>
            <a:r>
              <a:rPr lang="ko-KR" altLang="en-US" sz="22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22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,AI </a:t>
            </a:r>
            <a:r>
              <a:rPr lang="ko-KR" altLang="en-US" sz="22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및 툴</a:t>
            </a:r>
            <a:r>
              <a:rPr lang="en-US" altLang="ko-KR" sz="22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2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사용법 숙지</a:t>
            </a:r>
            <a:endParaRPr lang="en-US" sz="22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6" name="Shape 4">
            <a:extLst>
              <a:ext uri="{FF2B5EF4-FFF2-40B4-BE49-F238E27FC236}">
                <a16:creationId xmlns:a16="http://schemas.microsoft.com/office/drawing/2014/main" id="{F037E9F4-EBE6-A154-8B55-1D87C4D36F83}"/>
              </a:ext>
            </a:extLst>
          </p:cNvPr>
          <p:cNvSpPr/>
          <p:nvPr/>
        </p:nvSpPr>
        <p:spPr>
          <a:xfrm>
            <a:off x="2537460" y="3212306"/>
            <a:ext cx="11185803" cy="15240"/>
          </a:xfrm>
          <a:prstGeom prst="roundRect">
            <a:avLst>
              <a:gd name="adj" fmla="val 223256"/>
            </a:avLst>
          </a:prstGeom>
          <a:solidFill>
            <a:srgbClr val="CFD2D8"/>
          </a:solidFill>
          <a:ln/>
        </p:spPr>
      </p:sp>
      <p:sp>
        <p:nvSpPr>
          <p:cNvPr id="7" name="Shape 5">
            <a:extLst>
              <a:ext uri="{FF2B5EF4-FFF2-40B4-BE49-F238E27FC236}">
                <a16:creationId xmlns:a16="http://schemas.microsoft.com/office/drawing/2014/main" id="{033C9D85-A839-AD9D-7636-0A57C160AF26}"/>
              </a:ext>
            </a:extLst>
          </p:cNvPr>
          <p:cNvSpPr/>
          <p:nvPr/>
        </p:nvSpPr>
        <p:spPr>
          <a:xfrm>
            <a:off x="793790" y="3340894"/>
            <a:ext cx="3260646" cy="807958"/>
          </a:xfrm>
          <a:prstGeom prst="roundRect">
            <a:avLst>
              <a:gd name="adj" fmla="val 4211"/>
            </a:avLst>
          </a:prstGeom>
          <a:solidFill>
            <a:srgbClr val="E9ECF2"/>
          </a:solidFill>
          <a:ln/>
        </p:spPr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560DC692-B15A-E588-73D5-C730A5EB6EBC}"/>
              </a:ext>
            </a:extLst>
          </p:cNvPr>
          <p:cNvSpPr/>
          <p:nvPr/>
        </p:nvSpPr>
        <p:spPr>
          <a:xfrm>
            <a:off x="1020604" y="3518059"/>
            <a:ext cx="15656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2</a:t>
            </a:r>
            <a:endParaRPr lang="en-US" sz="22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986550A2-F33B-B2AF-D04E-D88BBE40BADB}"/>
              </a:ext>
            </a:extLst>
          </p:cNvPr>
          <p:cNvSpPr/>
          <p:nvPr/>
        </p:nvSpPr>
        <p:spPr>
          <a:xfrm>
            <a:off x="1608951" y="3626419"/>
            <a:ext cx="38612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altLang="ko-KR" sz="22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A </a:t>
            </a:r>
            <a:r>
              <a:rPr lang="ko-KR" altLang="en-US" sz="22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기능에 대한 </a:t>
            </a:r>
            <a:r>
              <a:rPr lang="ko-KR" altLang="en-US" sz="2200" b="1" dirty="0">
                <a:solidFill>
                  <a:srgbClr val="00B0F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기본 레이아웃 </a:t>
            </a:r>
            <a:r>
              <a:rPr lang="ko-KR" altLang="en-US" sz="22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구성 </a:t>
            </a:r>
            <a:endParaRPr lang="en-US" sz="22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0" name="Shape 8">
            <a:extLst>
              <a:ext uri="{FF2B5EF4-FFF2-40B4-BE49-F238E27FC236}">
                <a16:creationId xmlns:a16="http://schemas.microsoft.com/office/drawing/2014/main" id="{1F0387E4-8DD0-C07A-C8EC-E4BC8AA8102C}"/>
              </a:ext>
            </a:extLst>
          </p:cNvPr>
          <p:cNvSpPr/>
          <p:nvPr/>
        </p:nvSpPr>
        <p:spPr>
          <a:xfrm>
            <a:off x="4167783" y="4133612"/>
            <a:ext cx="9555480" cy="15240"/>
          </a:xfrm>
          <a:prstGeom prst="roundRect">
            <a:avLst>
              <a:gd name="adj" fmla="val 223256"/>
            </a:avLst>
          </a:prstGeom>
          <a:solidFill>
            <a:srgbClr val="CFD2D8"/>
          </a:solidFill>
          <a:ln/>
        </p:spPr>
      </p:sp>
      <p:sp>
        <p:nvSpPr>
          <p:cNvPr id="11" name="Shape 9">
            <a:extLst>
              <a:ext uri="{FF2B5EF4-FFF2-40B4-BE49-F238E27FC236}">
                <a16:creationId xmlns:a16="http://schemas.microsoft.com/office/drawing/2014/main" id="{0ABA0E35-B5D1-95A3-4842-798D2BFA827C}"/>
              </a:ext>
            </a:extLst>
          </p:cNvPr>
          <p:cNvSpPr/>
          <p:nvPr/>
        </p:nvSpPr>
        <p:spPr>
          <a:xfrm>
            <a:off x="793790" y="4262199"/>
            <a:ext cx="4890968" cy="807958"/>
          </a:xfrm>
          <a:prstGeom prst="roundRect">
            <a:avLst>
              <a:gd name="adj" fmla="val 4211"/>
            </a:avLst>
          </a:prstGeom>
          <a:solidFill>
            <a:srgbClr val="E9ECF2"/>
          </a:solidFill>
          <a:ln/>
        </p:spPr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722C6C28-FE00-009D-86D1-8A62EFD34CD0}"/>
              </a:ext>
            </a:extLst>
          </p:cNvPr>
          <p:cNvSpPr/>
          <p:nvPr/>
        </p:nvSpPr>
        <p:spPr>
          <a:xfrm>
            <a:off x="1020604" y="4439364"/>
            <a:ext cx="15311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3</a:t>
            </a:r>
            <a:endParaRPr lang="en-US" sz="22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5A5FA29E-4F3E-6F68-3CA9-6CF21402F93D}"/>
              </a:ext>
            </a:extLst>
          </p:cNvPr>
          <p:cNvSpPr/>
          <p:nvPr/>
        </p:nvSpPr>
        <p:spPr>
          <a:xfrm>
            <a:off x="1608951" y="4538543"/>
            <a:ext cx="11132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ko-KR" altLang="en-US" sz="22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레이아웃에 따른 </a:t>
            </a:r>
            <a:r>
              <a:rPr lang="ko-KR" altLang="en-US" sz="2200" b="1" dirty="0">
                <a:solidFill>
                  <a:srgbClr val="FFC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프론트</a:t>
            </a:r>
            <a:r>
              <a:rPr lang="ko-KR" altLang="en-US" sz="22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22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/</a:t>
            </a:r>
            <a:r>
              <a:rPr lang="ko-KR" altLang="en-US" sz="2200" b="1" dirty="0" err="1">
                <a:solidFill>
                  <a:schemeClr val="accent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백엔드</a:t>
            </a:r>
            <a:r>
              <a:rPr lang="en-US" altLang="ko-KR" sz="22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ko-KR" altLang="en-US" sz="22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필요시</a:t>
            </a:r>
            <a:r>
              <a:rPr lang="en-US" altLang="ko-KR" sz="22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</a:t>
            </a:r>
            <a:r>
              <a:rPr lang="ko-KR" altLang="en-US" sz="22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작성</a:t>
            </a:r>
            <a:endParaRPr lang="en-US" altLang="ko-KR" sz="22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4" name="Shape 12">
            <a:extLst>
              <a:ext uri="{FF2B5EF4-FFF2-40B4-BE49-F238E27FC236}">
                <a16:creationId xmlns:a16="http://schemas.microsoft.com/office/drawing/2014/main" id="{C69F2AFA-853C-2D4B-43A9-FE4F83E73029}"/>
              </a:ext>
            </a:extLst>
          </p:cNvPr>
          <p:cNvSpPr/>
          <p:nvPr/>
        </p:nvSpPr>
        <p:spPr>
          <a:xfrm>
            <a:off x="5798106" y="5054918"/>
            <a:ext cx="7925157" cy="15240"/>
          </a:xfrm>
          <a:prstGeom prst="roundRect">
            <a:avLst>
              <a:gd name="adj" fmla="val 223256"/>
            </a:avLst>
          </a:prstGeom>
          <a:solidFill>
            <a:srgbClr val="CFD2D8"/>
          </a:solidFill>
          <a:ln/>
        </p:spPr>
      </p:sp>
      <p:sp>
        <p:nvSpPr>
          <p:cNvPr id="15" name="Shape 13">
            <a:extLst>
              <a:ext uri="{FF2B5EF4-FFF2-40B4-BE49-F238E27FC236}">
                <a16:creationId xmlns:a16="http://schemas.microsoft.com/office/drawing/2014/main" id="{ED007E72-DBE9-8FD6-77BA-F901869C1092}"/>
              </a:ext>
            </a:extLst>
          </p:cNvPr>
          <p:cNvSpPr/>
          <p:nvPr/>
        </p:nvSpPr>
        <p:spPr>
          <a:xfrm>
            <a:off x="793790" y="5183505"/>
            <a:ext cx="6521410" cy="807958"/>
          </a:xfrm>
          <a:prstGeom prst="roundRect">
            <a:avLst>
              <a:gd name="adj" fmla="val 4211"/>
            </a:avLst>
          </a:prstGeom>
          <a:solidFill>
            <a:srgbClr val="E9ECF2"/>
          </a:solidFill>
          <a:ln/>
        </p:spPr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111A97FD-D24E-0F62-F3DA-4CEC85A3C935}"/>
              </a:ext>
            </a:extLst>
          </p:cNvPr>
          <p:cNvSpPr/>
          <p:nvPr/>
        </p:nvSpPr>
        <p:spPr>
          <a:xfrm>
            <a:off x="1020604" y="5360670"/>
            <a:ext cx="16430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4</a:t>
            </a:r>
            <a:endParaRPr lang="en-US" sz="22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53FB7B4A-3887-ED98-F4C9-156E3D04DB64}"/>
              </a:ext>
            </a:extLst>
          </p:cNvPr>
          <p:cNvSpPr/>
          <p:nvPr/>
        </p:nvSpPr>
        <p:spPr>
          <a:xfrm>
            <a:off x="1608951" y="5410319"/>
            <a:ext cx="13739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Knotting, </a:t>
            </a:r>
            <a:r>
              <a:rPr lang="ko-KR" altLang="en-US" sz="22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디버깅</a:t>
            </a:r>
            <a:r>
              <a:rPr lang="en-US" altLang="ko-KR" sz="22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ko-KR" altLang="en-US" sz="22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동적 애니메이션 추가 </a:t>
            </a:r>
            <a:r>
              <a:rPr lang="en-US" altLang="ko-KR" sz="22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… </a:t>
            </a:r>
            <a:endParaRPr lang="en-US" sz="22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8" name="Text 16">
            <a:extLst>
              <a:ext uri="{FF2B5EF4-FFF2-40B4-BE49-F238E27FC236}">
                <a16:creationId xmlns:a16="http://schemas.microsoft.com/office/drawing/2014/main" id="{CD5C7B9D-1F07-D619-D545-C6C7B6F62148}"/>
              </a:ext>
            </a:extLst>
          </p:cNvPr>
          <p:cNvSpPr/>
          <p:nvPr/>
        </p:nvSpPr>
        <p:spPr>
          <a:xfrm>
            <a:off x="3395475" y="656281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ko-KR" altLang="en-US" sz="175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허건</a:t>
            </a:r>
            <a:r>
              <a:rPr lang="en-US" altLang="ko-KR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: </a:t>
            </a:r>
            <a:r>
              <a:rPr lang="ko-KR" alt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레이아웃 디자인</a:t>
            </a:r>
            <a:r>
              <a:rPr lang="en-US" altLang="ko-KR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ko-KR" alt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프론트</a:t>
            </a:r>
            <a:r>
              <a:rPr lang="en-US" altLang="ko-KR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(</a:t>
            </a:r>
            <a:r>
              <a:rPr lang="en-US" altLang="ko-KR" sz="1750" dirty="0" err="1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vue</a:t>
            </a:r>
            <a:r>
              <a:rPr lang="en-US" altLang="ko-KR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1750" dirty="0" err="1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css</a:t>
            </a:r>
            <a:r>
              <a:rPr lang="en-US" altLang="ko-KR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1750" dirty="0" err="1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figma</a:t>
            </a:r>
            <a:r>
              <a:rPr lang="en-US" altLang="ko-KR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 </a:t>
            </a:r>
            <a:r>
              <a:rPr lang="ko-KR" alt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및</a:t>
            </a:r>
            <a:r>
              <a:rPr lang="en-US" altLang="ko-KR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게임 제작</a:t>
            </a:r>
            <a:endParaRPr lang="en-US" altLang="ko-KR" sz="1750" dirty="0">
              <a:solidFill>
                <a:srgbClr val="15213F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ko-KR" altLang="en-US" sz="1750" b="1" dirty="0" err="1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서석주</a:t>
            </a:r>
            <a:r>
              <a:rPr lang="en-US" altLang="ko-KR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: </a:t>
            </a:r>
            <a:r>
              <a:rPr lang="ko-KR" altLang="en-US" sz="1750" dirty="0" err="1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백엔드</a:t>
            </a:r>
            <a:r>
              <a:rPr lang="ko-KR" alt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(Django) </a:t>
            </a:r>
            <a:r>
              <a:rPr lang="ko-KR" alt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및 </a:t>
            </a:r>
            <a:r>
              <a:rPr lang="en-US" altLang="ko-KR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API, </a:t>
            </a:r>
            <a:r>
              <a:rPr lang="ko-KR" altLang="en-US" sz="1750" strike="sngStrike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배포</a:t>
            </a:r>
            <a:r>
              <a:rPr lang="en-US" altLang="ko-KR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ko-KR" alt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알고리즘 구현</a:t>
            </a:r>
            <a:endParaRPr lang="en-US" sz="175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A2D82B43-9D27-6C78-D815-D660B6667C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1006" y="1806598"/>
            <a:ext cx="4918788" cy="4578779"/>
          </a:xfrm>
          <a:prstGeom prst="rect">
            <a:avLst/>
          </a:prstGeom>
        </p:spPr>
      </p:pic>
      <p:sp>
        <p:nvSpPr>
          <p:cNvPr id="20" name="화살표: 오른쪽으로 구부러짐 19">
            <a:extLst>
              <a:ext uri="{FF2B5EF4-FFF2-40B4-BE49-F238E27FC236}">
                <a16:creationId xmlns:a16="http://schemas.microsoft.com/office/drawing/2014/main" id="{51A0FD66-87D1-45F8-95E1-C7AC94CA25E3}"/>
              </a:ext>
            </a:extLst>
          </p:cNvPr>
          <p:cNvSpPr/>
          <p:nvPr/>
        </p:nvSpPr>
        <p:spPr>
          <a:xfrm>
            <a:off x="1020604" y="3997839"/>
            <a:ext cx="486348" cy="597438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1" name="화살표: 오른쪽으로 구부러짐 20">
            <a:extLst>
              <a:ext uri="{FF2B5EF4-FFF2-40B4-BE49-F238E27FC236}">
                <a16:creationId xmlns:a16="http://schemas.microsoft.com/office/drawing/2014/main" id="{84C13AAE-DB11-08C9-1D8D-DD5AB4D6FC96}"/>
              </a:ext>
            </a:extLst>
          </p:cNvPr>
          <p:cNvSpPr/>
          <p:nvPr/>
        </p:nvSpPr>
        <p:spPr>
          <a:xfrm rot="10800000">
            <a:off x="6972595" y="3989447"/>
            <a:ext cx="486348" cy="597438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2" name="Text 0">
            <a:extLst>
              <a:ext uri="{FF2B5EF4-FFF2-40B4-BE49-F238E27FC236}">
                <a16:creationId xmlns:a16="http://schemas.microsoft.com/office/drawing/2014/main" id="{B16E25F2-4F0F-C4DE-2BA5-A176B200498E}"/>
              </a:ext>
            </a:extLst>
          </p:cNvPr>
          <p:cNvSpPr/>
          <p:nvPr/>
        </p:nvSpPr>
        <p:spPr>
          <a:xfrm>
            <a:off x="793790" y="6571326"/>
            <a:ext cx="57314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rgbClr val="3257B8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역할 분배</a:t>
            </a:r>
            <a:endParaRPr lang="en-US" sz="445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23" name="Text 16">
            <a:extLst>
              <a:ext uri="{FF2B5EF4-FFF2-40B4-BE49-F238E27FC236}">
                <a16:creationId xmlns:a16="http://schemas.microsoft.com/office/drawing/2014/main" id="{9333F1C0-5A79-0784-304F-75A02F2D6412}"/>
              </a:ext>
            </a:extLst>
          </p:cNvPr>
          <p:cNvSpPr/>
          <p:nvPr/>
        </p:nvSpPr>
        <p:spPr>
          <a:xfrm>
            <a:off x="737916" y="731601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altLang="ko-KR" sz="175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* </a:t>
            </a:r>
            <a:r>
              <a:rPr lang="ko-KR" altLang="en-US" sz="175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구체적인 일자별 진행 양상 및 역할 분배는 </a:t>
            </a:r>
            <a:r>
              <a:rPr lang="en-US" altLang="ko-KR" sz="175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README </a:t>
            </a:r>
            <a:r>
              <a:rPr lang="ko-KR" altLang="en-US" sz="175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참고</a:t>
            </a:r>
            <a:endParaRPr lang="en-US" sz="175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94409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253416-C16F-2ABC-9ED1-1FF00975B6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5ABBD457-7E28-E8BB-6F39-8C33135B5B79}"/>
              </a:ext>
            </a:extLst>
          </p:cNvPr>
          <p:cNvSpPr/>
          <p:nvPr/>
        </p:nvSpPr>
        <p:spPr>
          <a:xfrm rot="2700000">
            <a:off x="110960" y="-4812390"/>
            <a:ext cx="2943587" cy="12792349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37B2E912-398B-F55E-E4A1-E830683AEFDB}"/>
              </a:ext>
            </a:extLst>
          </p:cNvPr>
          <p:cNvSpPr/>
          <p:nvPr/>
        </p:nvSpPr>
        <p:spPr>
          <a:xfrm>
            <a:off x="551285" y="51280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chemeClr val="accent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FIGMA</a:t>
            </a:r>
            <a:r>
              <a:rPr lang="ko-KR" altLang="en-US" sz="4450" b="1" dirty="0">
                <a:solidFill>
                  <a:schemeClr val="accent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를 이용한 레이아웃 설계</a:t>
            </a:r>
            <a:endParaRPr lang="en-US" sz="4450" b="1" dirty="0">
              <a:solidFill>
                <a:schemeClr val="accent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5633A90C-5D50-2069-5E60-1BD4D4337D70}"/>
              </a:ext>
            </a:extLst>
          </p:cNvPr>
          <p:cNvSpPr/>
          <p:nvPr/>
        </p:nvSpPr>
        <p:spPr>
          <a:xfrm>
            <a:off x="7168149" y="2270522"/>
            <a:ext cx="30480" cy="4737378"/>
          </a:xfrm>
          <a:prstGeom prst="roundRect">
            <a:avLst>
              <a:gd name="adj" fmla="val 111628"/>
            </a:avLst>
          </a:prstGeom>
          <a:solidFill>
            <a:srgbClr val="CFD2D8"/>
          </a:solidFill>
          <a:ln/>
        </p:spPr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7806AB73-9215-E6B8-406D-AA660D3D98D9}"/>
              </a:ext>
            </a:extLst>
          </p:cNvPr>
          <p:cNvSpPr/>
          <p:nvPr/>
        </p:nvSpPr>
        <p:spPr>
          <a:xfrm>
            <a:off x="7408060" y="2765584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CFD2D8"/>
          </a:solidFill>
          <a:ln/>
        </p:spPr>
      </p:sp>
      <p:sp>
        <p:nvSpPr>
          <p:cNvPr id="6" name="Shape 3">
            <a:extLst>
              <a:ext uri="{FF2B5EF4-FFF2-40B4-BE49-F238E27FC236}">
                <a16:creationId xmlns:a16="http://schemas.microsoft.com/office/drawing/2014/main" id="{96CE2EC0-C252-1E1D-8C15-A318E5B98683}"/>
              </a:ext>
            </a:extLst>
          </p:cNvPr>
          <p:cNvSpPr/>
          <p:nvPr/>
        </p:nvSpPr>
        <p:spPr>
          <a:xfrm>
            <a:off x="6928238" y="252567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46988192-E227-A828-90B5-06DA0039C22B}"/>
              </a:ext>
            </a:extLst>
          </p:cNvPr>
          <p:cNvSpPr/>
          <p:nvPr/>
        </p:nvSpPr>
        <p:spPr>
          <a:xfrm>
            <a:off x="7113261" y="2610683"/>
            <a:ext cx="14025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1</a:t>
            </a:r>
            <a:endParaRPr lang="en-US" sz="265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151D5AA1-6393-2D87-5B54-FC6FC4C930D8}"/>
              </a:ext>
            </a:extLst>
          </p:cNvPr>
          <p:cNvSpPr/>
          <p:nvPr/>
        </p:nvSpPr>
        <p:spPr>
          <a:xfrm>
            <a:off x="8430926" y="24973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ko-KR" altLang="en-US" sz="24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시원시원한 </a:t>
            </a:r>
            <a:r>
              <a:rPr lang="en-US" altLang="ko-KR" sz="24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UI / UX</a:t>
            </a:r>
            <a:r>
              <a:rPr lang="ko-KR" altLang="en-US" sz="24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endParaRPr lang="en-US" altLang="ko-KR" sz="24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EF2F342B-5C47-A3EE-62B5-05558BB8D5B7}"/>
              </a:ext>
            </a:extLst>
          </p:cNvPr>
          <p:cNvSpPr/>
          <p:nvPr/>
        </p:nvSpPr>
        <p:spPr>
          <a:xfrm>
            <a:off x="8430926" y="2987754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다양한 금융 </a:t>
            </a:r>
            <a:r>
              <a:rPr lang="en-US" sz="1750" dirty="0" err="1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상품과</a:t>
            </a:r>
            <a:r>
              <a:rPr 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서비스를</a:t>
            </a:r>
            <a:r>
              <a:rPr 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sz="1750" dirty="0" err="1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한눈에</a:t>
            </a:r>
            <a:r>
              <a:rPr 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확인하게끔</a:t>
            </a:r>
            <a:r>
              <a:rPr 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.</a:t>
            </a:r>
            <a:endParaRPr lang="en-US" sz="175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4927F0B8-5395-197C-0296-160122BB8E8F}"/>
              </a:ext>
            </a:extLst>
          </p:cNvPr>
          <p:cNvSpPr/>
          <p:nvPr/>
        </p:nvSpPr>
        <p:spPr>
          <a:xfrm>
            <a:off x="7408060" y="4299347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CFD2D8"/>
          </a:solidFill>
          <a:ln/>
        </p:spPr>
      </p:sp>
      <p:sp>
        <p:nvSpPr>
          <p:cNvPr id="11" name="Shape 8">
            <a:extLst>
              <a:ext uri="{FF2B5EF4-FFF2-40B4-BE49-F238E27FC236}">
                <a16:creationId xmlns:a16="http://schemas.microsoft.com/office/drawing/2014/main" id="{C9F12095-2168-AC0C-6E06-03AF6741267D}"/>
              </a:ext>
            </a:extLst>
          </p:cNvPr>
          <p:cNvSpPr/>
          <p:nvPr/>
        </p:nvSpPr>
        <p:spPr>
          <a:xfrm>
            <a:off x="6928238" y="405943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B3638437-7E79-68E1-4E65-F2FC9079C20E}"/>
              </a:ext>
            </a:extLst>
          </p:cNvPr>
          <p:cNvSpPr/>
          <p:nvPr/>
        </p:nvSpPr>
        <p:spPr>
          <a:xfrm>
            <a:off x="7089449" y="4144447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2</a:t>
            </a:r>
            <a:endParaRPr lang="en-US" sz="265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DBD607E2-2531-91EC-6F4C-EEB91771AB29}"/>
              </a:ext>
            </a:extLst>
          </p:cNvPr>
          <p:cNvSpPr/>
          <p:nvPr/>
        </p:nvSpPr>
        <p:spPr>
          <a:xfrm>
            <a:off x="8430926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ko-KR" altLang="en-US" sz="22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배너 이미지의 활용도</a:t>
            </a:r>
            <a:endParaRPr lang="en-US" sz="22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5B1C831C-55C9-1469-7971-5F1E17401B46}"/>
              </a:ext>
            </a:extLst>
          </p:cNvPr>
          <p:cNvSpPr/>
          <p:nvPr/>
        </p:nvSpPr>
        <p:spPr>
          <a:xfrm>
            <a:off x="8430926" y="4521517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Modal </a:t>
            </a:r>
            <a:r>
              <a:rPr lang="ko-KR" alt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을 사용하여 다양한 기능 제공 목표</a:t>
            </a:r>
            <a:endParaRPr lang="en-US" sz="175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5" name="Shape 12">
            <a:extLst>
              <a:ext uri="{FF2B5EF4-FFF2-40B4-BE49-F238E27FC236}">
                <a16:creationId xmlns:a16="http://schemas.microsoft.com/office/drawing/2014/main" id="{EE6EABA0-9CA9-9B37-5260-5681DC806DC8}"/>
              </a:ext>
            </a:extLst>
          </p:cNvPr>
          <p:cNvSpPr/>
          <p:nvPr/>
        </p:nvSpPr>
        <p:spPr>
          <a:xfrm>
            <a:off x="7408060" y="5833110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CFD2D8"/>
          </a:solidFill>
          <a:ln/>
        </p:spPr>
      </p:sp>
      <p:sp>
        <p:nvSpPr>
          <p:cNvPr id="16" name="Shape 13">
            <a:extLst>
              <a:ext uri="{FF2B5EF4-FFF2-40B4-BE49-F238E27FC236}">
                <a16:creationId xmlns:a16="http://schemas.microsoft.com/office/drawing/2014/main" id="{4B4EAFB1-C159-B390-5ED1-0C275D3D7D67}"/>
              </a:ext>
            </a:extLst>
          </p:cNvPr>
          <p:cNvSpPr/>
          <p:nvPr/>
        </p:nvSpPr>
        <p:spPr>
          <a:xfrm>
            <a:off x="6928238" y="559319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17" name="Text 14">
            <a:extLst>
              <a:ext uri="{FF2B5EF4-FFF2-40B4-BE49-F238E27FC236}">
                <a16:creationId xmlns:a16="http://schemas.microsoft.com/office/drawing/2014/main" id="{C73E2126-39D6-641E-E1DD-353BB123E03E}"/>
              </a:ext>
            </a:extLst>
          </p:cNvPr>
          <p:cNvSpPr/>
          <p:nvPr/>
        </p:nvSpPr>
        <p:spPr>
          <a:xfrm>
            <a:off x="7091473" y="5678210"/>
            <a:ext cx="1837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3</a:t>
            </a:r>
            <a:endParaRPr lang="en-US" sz="265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8" name="Text 15">
            <a:extLst>
              <a:ext uri="{FF2B5EF4-FFF2-40B4-BE49-F238E27FC236}">
                <a16:creationId xmlns:a16="http://schemas.microsoft.com/office/drawing/2014/main" id="{C3BBFDCF-AF86-35FC-2165-B01BDFC58527}"/>
              </a:ext>
            </a:extLst>
          </p:cNvPr>
          <p:cNvSpPr/>
          <p:nvPr/>
        </p:nvSpPr>
        <p:spPr>
          <a:xfrm>
            <a:off x="8430926" y="55648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 err="1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편리한</a:t>
            </a:r>
            <a:r>
              <a:rPr lang="en-US" sz="22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sz="2200" b="1" dirty="0" err="1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사용성</a:t>
            </a:r>
            <a:r>
              <a:rPr lang="en-US" sz="22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2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체감</a:t>
            </a:r>
            <a:endParaRPr lang="en-US" sz="22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9" name="Text 16">
            <a:extLst>
              <a:ext uri="{FF2B5EF4-FFF2-40B4-BE49-F238E27FC236}">
                <a16:creationId xmlns:a16="http://schemas.microsoft.com/office/drawing/2014/main" id="{391E7669-4975-CDF4-70D0-13E0A2A86DC3}"/>
              </a:ext>
            </a:extLst>
          </p:cNvPr>
          <p:cNvSpPr/>
          <p:nvPr/>
        </p:nvSpPr>
        <p:spPr>
          <a:xfrm>
            <a:off x="8430926" y="6055281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ko-KR" altLang="en-US" sz="1750" dirty="0" err="1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라우팅되는</a:t>
            </a:r>
            <a:r>
              <a:rPr lang="ko-KR" alt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경로를 가시적으로 표현하여 </a:t>
            </a:r>
            <a:endParaRPr lang="en-US" altLang="ko-KR" sz="1750" dirty="0">
              <a:solidFill>
                <a:srgbClr val="15213F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ko-KR" altLang="en-US" sz="1750" dirty="0" err="1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페이지간의</a:t>
            </a:r>
            <a:r>
              <a:rPr lang="ko-KR" alt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관계 파악 용이</a:t>
            </a:r>
            <a:endParaRPr lang="en-US" sz="175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F6978904-96A8-E212-BE15-F245E9186D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752" y="2107610"/>
            <a:ext cx="6142333" cy="475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118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ED526420-B9A7-F340-20E4-5096A1B81D23}"/>
              </a:ext>
            </a:extLst>
          </p:cNvPr>
          <p:cNvSpPr/>
          <p:nvPr/>
        </p:nvSpPr>
        <p:spPr>
          <a:xfrm rot="2700000">
            <a:off x="110960" y="-4812390"/>
            <a:ext cx="2943587" cy="12792349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 0"/>
          <p:cNvSpPr/>
          <p:nvPr/>
        </p:nvSpPr>
        <p:spPr>
          <a:xfrm>
            <a:off x="609600" y="37161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chemeClr val="accent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그래서 구현은</a:t>
            </a:r>
            <a:r>
              <a:rPr lang="en-US" altLang="ko-KR" sz="4450" b="1" dirty="0">
                <a:solidFill>
                  <a:schemeClr val="accent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?</a:t>
            </a:r>
            <a:endParaRPr lang="en-US" sz="4450" b="1" dirty="0">
              <a:solidFill>
                <a:schemeClr val="accent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pic>
        <p:nvPicPr>
          <p:cNvPr id="25" name="시연영상1">
            <a:hlinkClick r:id="" action="ppaction://media"/>
            <a:extLst>
              <a:ext uri="{FF2B5EF4-FFF2-40B4-BE49-F238E27FC236}">
                <a16:creationId xmlns:a16="http://schemas.microsoft.com/office/drawing/2014/main" id="{90CFC65E-F742-E5C9-1BDF-18C8F5005E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" y="1238936"/>
            <a:ext cx="14630400" cy="70707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589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70A600-15AC-B597-60E1-8F0D8EF992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9C12DD13-559F-9971-902C-BE4016395445}"/>
              </a:ext>
            </a:extLst>
          </p:cNvPr>
          <p:cNvSpPr/>
          <p:nvPr/>
        </p:nvSpPr>
        <p:spPr>
          <a:xfrm rot="2700000">
            <a:off x="110960" y="-4812390"/>
            <a:ext cx="2943587" cy="12792349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9B03A824-A297-828E-7AB5-280F59C8E233}"/>
              </a:ext>
            </a:extLst>
          </p:cNvPr>
          <p:cNvSpPr/>
          <p:nvPr/>
        </p:nvSpPr>
        <p:spPr>
          <a:xfrm>
            <a:off x="609600" y="37161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chemeClr val="accent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그래서 구현은</a:t>
            </a:r>
            <a:r>
              <a:rPr lang="en-US" altLang="ko-KR" sz="4450" b="1" dirty="0">
                <a:solidFill>
                  <a:schemeClr val="accent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?</a:t>
            </a:r>
            <a:endParaRPr lang="en-US" sz="4450" b="1" dirty="0">
              <a:solidFill>
                <a:schemeClr val="accent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pic>
        <p:nvPicPr>
          <p:cNvPr id="24" name="시연영상2">
            <a:hlinkClick r:id="" action="ppaction://media"/>
            <a:extLst>
              <a:ext uri="{FF2B5EF4-FFF2-40B4-BE49-F238E27FC236}">
                <a16:creationId xmlns:a16="http://schemas.microsoft.com/office/drawing/2014/main" id="{B27A444B-E1D2-C34D-A181-82A8DD9180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124869"/>
            <a:ext cx="14630400" cy="7070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330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084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78ADE8E6-3F52-2314-3A45-99702CCD2F1F}"/>
              </a:ext>
            </a:extLst>
          </p:cNvPr>
          <p:cNvSpPr/>
          <p:nvPr/>
        </p:nvSpPr>
        <p:spPr>
          <a:xfrm rot="2700000">
            <a:off x="110960" y="-4812390"/>
            <a:ext cx="2943587" cy="12792349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070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257B8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기술 스택</a:t>
            </a:r>
            <a:endParaRPr lang="en-US" sz="445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280190" y="2855952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프론트엔드</a:t>
            </a:r>
            <a:endParaRPr lang="en-US" sz="22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07004" y="3573185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Vue, JavaScript, Tailwind</a:t>
            </a:r>
            <a:endParaRPr lang="en-US" sz="175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7" name="Shape 4"/>
          <p:cNvSpPr/>
          <p:nvPr/>
        </p:nvSpPr>
        <p:spPr>
          <a:xfrm>
            <a:off x="10171867" y="2855952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백엔드</a:t>
            </a:r>
            <a:endParaRPr lang="en-US" sz="22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398681" y="3573185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Node.js, Express, Django</a:t>
            </a:r>
            <a:endParaRPr lang="en-US" sz="175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280190" y="4752618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데이터</a:t>
            </a:r>
            <a:r>
              <a:rPr lang="en-US" sz="220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sz="22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처리</a:t>
            </a:r>
            <a:endParaRPr lang="en-US" sz="22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07004" y="5469850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Pinia</a:t>
            </a:r>
            <a:r>
              <a:rPr 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Axios</a:t>
            </a:r>
            <a:endParaRPr lang="en-US" sz="175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10171867" y="4752618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</p:sp>
      <p:sp>
        <p:nvSpPr>
          <p:cNvPr id="14" name="Text 11"/>
          <p:cNvSpPr/>
          <p:nvPr/>
        </p:nvSpPr>
        <p:spPr>
          <a:xfrm>
            <a:off x="10398681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배포 및 운영</a:t>
            </a:r>
            <a:endParaRPr lang="en-US" sz="22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0398681" y="5469850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ko-KR" altLang="en-US" sz="1750" dirty="0">
                <a:solidFill>
                  <a:srgbClr val="15213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추후 예정</a:t>
            </a:r>
            <a:endParaRPr lang="en-US" sz="175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FF694700-25A5-094E-D196-C96EABDEEE7A}"/>
              </a:ext>
            </a:extLst>
          </p:cNvPr>
          <p:cNvSpPr/>
          <p:nvPr/>
        </p:nvSpPr>
        <p:spPr>
          <a:xfrm rot="2700000">
            <a:off x="110960" y="-4812390"/>
            <a:ext cx="2943587" cy="12792349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 0"/>
          <p:cNvSpPr/>
          <p:nvPr/>
        </p:nvSpPr>
        <p:spPr>
          <a:xfrm>
            <a:off x="793790" y="9098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chemeClr val="accent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금융추천알고리즘</a:t>
            </a:r>
            <a:endParaRPr lang="en-US" sz="4450" b="1" dirty="0">
              <a:solidFill>
                <a:schemeClr val="accent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112FA593-CCAC-B576-98D9-DDA30C145A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2211965"/>
            <a:ext cx="4271329" cy="2828200"/>
          </a:xfrm>
          <a:prstGeom prst="rect">
            <a:avLst/>
          </a:prstGeom>
        </p:spPr>
      </p:pic>
      <p:pic>
        <p:nvPicPr>
          <p:cNvPr id="28" name="화면 녹화 중 2024-11-27 051749">
            <a:hlinkClick r:id="" action="ppaction://media"/>
            <a:extLst>
              <a:ext uri="{FF2B5EF4-FFF2-40B4-BE49-F238E27FC236}">
                <a16:creationId xmlns:a16="http://schemas.microsoft.com/office/drawing/2014/main" id="{C46AC9AB-E198-ABBD-F0C3-AD3A8984B9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r="9351"/>
          <a:stretch/>
        </p:blipFill>
        <p:spPr>
          <a:xfrm>
            <a:off x="6635864" y="912513"/>
            <a:ext cx="6638176" cy="62347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00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</TotalTime>
  <Words>360</Words>
  <Application>Microsoft Office PowerPoint</Application>
  <PresentationFormat>사용자 지정</PresentationFormat>
  <Paragraphs>88</Paragraphs>
  <Slides>13</Slides>
  <Notes>13</Notes>
  <HiddenSlides>0</HiddenSlides>
  <MMClips>5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Microsoft GothicNeo</vt:lpstr>
      <vt:lpstr>맑은 고딕</vt:lpstr>
      <vt:lpstr>Arial Black</vt:lpstr>
      <vt:lpstr>휴먼둥근헤드라인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건 허</cp:lastModifiedBy>
  <cp:revision>131</cp:revision>
  <dcterms:created xsi:type="dcterms:W3CDTF">2024-11-26T13:47:26Z</dcterms:created>
  <dcterms:modified xsi:type="dcterms:W3CDTF">2024-11-26T20:59:37Z</dcterms:modified>
</cp:coreProperties>
</file>